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4" r:id="rId2"/>
    <p:sldId id="258" r:id="rId3"/>
    <p:sldId id="262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F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11D72-0A89-8E4F-BC37-042097E16DF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66B7C5-E682-AE42-A46B-DDE9043C6E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30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1A8C61-9DB2-4122-ABE8-9E52138D6DB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8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0A8BC-6653-A741-87D5-0F172ED441D7}" type="datetimeFigureOut">
              <a:rPr lang="en-US" smtClean="0"/>
              <a:pPr/>
              <a:t>5/29/13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AD8B0-09EB-C149-B474-5BD929E9E8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1252" y="2793863"/>
            <a:ext cx="250581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rgbClr val="0070C0"/>
                </a:solidFill>
              </a:rPr>
              <a:t>Math Talk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76200"/>
            <a:ext cx="8839200" cy="6629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373508" y="2616209"/>
            <a:ext cx="2951092" cy="119379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63488" y="136417"/>
            <a:ext cx="8531129" cy="634751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0" y="840829"/>
            <a:ext cx="2667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Mental Math</a:t>
            </a:r>
          </a:p>
          <a:p>
            <a:pPr algn="ctr"/>
            <a:r>
              <a:rPr lang="en-US" sz="2800" b="1" dirty="0" smtClean="0"/>
              <a:t>Exercise</a:t>
            </a:r>
            <a:endParaRPr lang="en-US" sz="28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200946" y="4235135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Engage Through Signaling</a:t>
            </a:r>
            <a:endParaRPr lang="en-US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581891" y="2179829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Review Math Strategies</a:t>
            </a:r>
            <a:endParaRPr lang="en-US" sz="28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757054" y="4483379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Explore Mathematical Connections and Relationships</a:t>
            </a:r>
            <a:endParaRPr lang="en-US" sz="28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79343" y="3758082"/>
            <a:ext cx="32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Construct Viable Arguments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6163837" y="2426112"/>
            <a:ext cx="32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Critique the Reasoning </a:t>
            </a:r>
          </a:p>
          <a:p>
            <a:pPr algn="ctr"/>
            <a:r>
              <a:rPr lang="en-US" sz="2800" b="1" dirty="0" smtClean="0"/>
              <a:t>of Others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092246" y="146603"/>
            <a:ext cx="1802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Develop Deeper 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</a:rPr>
              <a:t>Conceptual Skills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63291" y="651794"/>
            <a:ext cx="32004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Use Mathematical Language to Share Different Strategies and Approaches</a:t>
            </a:r>
            <a:endParaRPr lang="en-US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792999" y="5976095"/>
            <a:ext cx="2146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solidFill>
                  <a:srgbClr val="FF0000"/>
                </a:solidFill>
              </a:rPr>
              <a:t>Promote Critical and</a:t>
            </a:r>
          </a:p>
          <a:p>
            <a:pPr algn="r"/>
            <a:r>
              <a:rPr lang="en-US" b="1" dirty="0" smtClean="0">
                <a:solidFill>
                  <a:srgbClr val="FF0000"/>
                </a:solidFill>
              </a:rPr>
              <a:t>Creative Thinking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6044" y="5837596"/>
            <a:ext cx="26348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evelop </a:t>
            </a:r>
            <a:r>
              <a:rPr lang="en-US" b="1" dirty="0">
                <a:solidFill>
                  <a:srgbClr val="FF0000"/>
                </a:solidFill>
              </a:rPr>
              <a:t>A</a:t>
            </a:r>
            <a:r>
              <a:rPr lang="en-US" b="1" dirty="0" smtClean="0">
                <a:solidFill>
                  <a:srgbClr val="FF0000"/>
                </a:solidFill>
              </a:rPr>
              <a:t>cademic </a:t>
            </a:r>
          </a:p>
          <a:p>
            <a:r>
              <a:rPr lang="en-US" b="1" dirty="0">
                <a:solidFill>
                  <a:srgbClr val="FF0000"/>
                </a:solidFill>
              </a:rPr>
              <a:t>V</a:t>
            </a:r>
            <a:r>
              <a:rPr lang="en-US" b="1" dirty="0" smtClean="0">
                <a:solidFill>
                  <a:srgbClr val="FF0000"/>
                </a:solidFill>
              </a:rPr>
              <a:t>ocabulary in Meaningful </a:t>
            </a:r>
          </a:p>
          <a:p>
            <a:r>
              <a:rPr lang="en-US" b="1" dirty="0">
                <a:solidFill>
                  <a:srgbClr val="FF0000"/>
                </a:solidFill>
              </a:rPr>
              <a:t>C</a:t>
            </a:r>
            <a:r>
              <a:rPr lang="en-US" b="1" dirty="0" smtClean="0">
                <a:solidFill>
                  <a:srgbClr val="FF0000"/>
                </a:solidFill>
              </a:rPr>
              <a:t>ontexts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46044" y="173537"/>
            <a:ext cx="22815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Engage in Challenging 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Tasks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10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2" grpId="0"/>
      <p:bldP spid="13" grpId="0"/>
      <p:bldP spid="15" grpId="0"/>
      <p:bldP spid="19" grpId="0"/>
      <p:bldP spid="2" grpId="0"/>
      <p:bldP spid="20" grpId="0"/>
      <p:bldP spid="21" grpId="0"/>
      <p:bldP spid="22" grpId="0"/>
      <p:bldP spid="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51" y="155011"/>
            <a:ext cx="6689665" cy="39141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889" b="1" i="1" dirty="0">
                <a:solidFill>
                  <a:srgbClr val="0000FF"/>
                </a:solidFill>
              </a:rPr>
              <a:t>Math Talk</a:t>
            </a:r>
            <a:r>
              <a:rPr lang="en-US" sz="4889" b="1" i="1" dirty="0" smtClean="0">
                <a:solidFill>
                  <a:srgbClr val="0000FF"/>
                </a:solidFill>
              </a:rPr>
              <a:t> </a:t>
            </a:r>
            <a:endParaRPr lang="en-US" sz="4889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286" y="1035512"/>
            <a:ext cx="75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Real Life Scenario 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285" y="1643251"/>
            <a:ext cx="84756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Cristina is very creative and she wants to make her own colorful gift box.  </a:t>
            </a:r>
          </a:p>
          <a:p>
            <a:endParaRPr lang="en-US" sz="3200" b="1" dirty="0"/>
          </a:p>
          <a:p>
            <a:endParaRPr lang="en-US" sz="3200" b="1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3884952" y="3275951"/>
            <a:ext cx="1858495" cy="1796937"/>
            <a:chOff x="4297997" y="3128153"/>
            <a:chExt cx="548005" cy="542024"/>
          </a:xfrm>
        </p:grpSpPr>
        <p:sp>
          <p:nvSpPr>
            <p:cNvPr id="9" name="Cube 8"/>
            <p:cNvSpPr/>
            <p:nvPr/>
          </p:nvSpPr>
          <p:spPr>
            <a:xfrm>
              <a:off x="4297997" y="3354581"/>
              <a:ext cx="332105" cy="31559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>
              <a:off x="4513897" y="3354582"/>
              <a:ext cx="332105" cy="31559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297997" y="3128153"/>
              <a:ext cx="548005" cy="315595"/>
              <a:chOff x="4297997" y="3128153"/>
              <a:chExt cx="548005" cy="315595"/>
            </a:xfrm>
          </p:grpSpPr>
          <p:sp>
            <p:nvSpPr>
              <p:cNvPr id="10" name="Cube 9"/>
              <p:cNvSpPr/>
              <p:nvPr/>
            </p:nvSpPr>
            <p:spPr>
              <a:xfrm>
                <a:off x="4297997" y="3128153"/>
                <a:ext cx="452515" cy="315595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Cube 11"/>
              <p:cNvSpPr/>
              <p:nvPr/>
            </p:nvSpPr>
            <p:spPr>
              <a:xfrm>
                <a:off x="4513897" y="3128153"/>
                <a:ext cx="332105" cy="315595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51" y="155011"/>
            <a:ext cx="6689665" cy="39141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889" b="1" i="1" dirty="0">
                <a:solidFill>
                  <a:srgbClr val="0000FF"/>
                </a:solidFill>
              </a:rPr>
              <a:t>Math Talk</a:t>
            </a:r>
            <a:r>
              <a:rPr lang="en-US" sz="4889" b="1" i="1" dirty="0" smtClean="0">
                <a:solidFill>
                  <a:srgbClr val="0000FF"/>
                </a:solidFill>
              </a:rPr>
              <a:t> </a:t>
            </a:r>
            <a:endParaRPr lang="en-US" sz="4889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286" y="1035512"/>
            <a:ext cx="75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Real Life Scenario 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285" y="1643251"/>
            <a:ext cx="84756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She needs a box with a volume of 4 cubic units.  She looked at this box and concluded that it has a volume of 16 cubic units.</a:t>
            </a:r>
          </a:p>
          <a:p>
            <a:endParaRPr lang="en-US" sz="3200" b="1" dirty="0"/>
          </a:p>
          <a:p>
            <a:endParaRPr lang="en-US" sz="3200" b="1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5708878" y="3299320"/>
            <a:ext cx="1858495" cy="1796937"/>
            <a:chOff x="4297997" y="3128153"/>
            <a:chExt cx="548005" cy="542024"/>
          </a:xfrm>
        </p:grpSpPr>
        <p:sp>
          <p:nvSpPr>
            <p:cNvPr id="9" name="Cube 8"/>
            <p:cNvSpPr/>
            <p:nvPr/>
          </p:nvSpPr>
          <p:spPr>
            <a:xfrm>
              <a:off x="4297997" y="3354581"/>
              <a:ext cx="332105" cy="31559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>
              <a:off x="4513897" y="3354582"/>
              <a:ext cx="332105" cy="31559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297997" y="3128153"/>
              <a:ext cx="548005" cy="315595"/>
              <a:chOff x="4297997" y="3128153"/>
              <a:chExt cx="548005" cy="315595"/>
            </a:xfrm>
          </p:grpSpPr>
          <p:sp>
            <p:nvSpPr>
              <p:cNvPr id="10" name="Cube 9"/>
              <p:cNvSpPr/>
              <p:nvPr/>
            </p:nvSpPr>
            <p:spPr>
              <a:xfrm>
                <a:off x="4297997" y="3128153"/>
                <a:ext cx="452515" cy="315595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Cube 11"/>
              <p:cNvSpPr/>
              <p:nvPr/>
            </p:nvSpPr>
            <p:spPr>
              <a:xfrm>
                <a:off x="4513897" y="3128153"/>
                <a:ext cx="332105" cy="315595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3" name="TextBox 12"/>
          <p:cNvSpPr txBox="1"/>
          <p:nvPr/>
        </p:nvSpPr>
        <p:spPr>
          <a:xfrm>
            <a:off x="576377" y="5230344"/>
            <a:ext cx="8475645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Cristina is clearly mistaken.</a:t>
            </a:r>
          </a:p>
          <a:p>
            <a:r>
              <a:rPr lang="en-US" sz="3200" b="1" dirty="0" smtClean="0"/>
              <a:t>Analyze her mathematical error.</a:t>
            </a:r>
          </a:p>
          <a:p>
            <a:endParaRPr lang="en-US" sz="3200" b="1" dirty="0"/>
          </a:p>
          <a:p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678871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51" y="155011"/>
            <a:ext cx="6689665" cy="391414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sz="4889" b="1" i="1" dirty="0">
                <a:solidFill>
                  <a:srgbClr val="0000FF"/>
                </a:solidFill>
              </a:rPr>
              <a:t>Math Talk</a:t>
            </a:r>
            <a:r>
              <a:rPr lang="en-US" sz="4889" b="1" i="1" dirty="0" smtClean="0">
                <a:solidFill>
                  <a:srgbClr val="0000FF"/>
                </a:solidFill>
              </a:rPr>
              <a:t> </a:t>
            </a:r>
            <a:endParaRPr lang="en-US" sz="4889" dirty="0">
              <a:solidFill>
                <a:srgbClr val="0000FF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7286" y="1035512"/>
            <a:ext cx="759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6600"/>
                </a:solidFill>
              </a:rPr>
              <a:t>Real Life Scenario </a:t>
            </a:r>
            <a:endParaRPr lang="en-US" sz="3600" b="1" dirty="0">
              <a:solidFill>
                <a:srgbClr val="FF66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7285" y="1643251"/>
            <a:ext cx="847564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She needs a box with a volume of 4 cubic units.  She looked at this box and concluded that it has a volume of 16 cubic units.</a:t>
            </a:r>
          </a:p>
          <a:p>
            <a:endParaRPr lang="en-US" sz="3200" b="1" dirty="0"/>
          </a:p>
          <a:p>
            <a:endParaRPr lang="en-US" sz="3200" b="1" dirty="0" smtClean="0"/>
          </a:p>
        </p:txBody>
      </p:sp>
      <p:grpSp>
        <p:nvGrpSpPr>
          <p:cNvPr id="5" name="Group 4"/>
          <p:cNvGrpSpPr/>
          <p:nvPr/>
        </p:nvGrpSpPr>
        <p:grpSpPr>
          <a:xfrm>
            <a:off x="5743447" y="3022521"/>
            <a:ext cx="1858495" cy="1796937"/>
            <a:chOff x="4297997" y="3128153"/>
            <a:chExt cx="548005" cy="542024"/>
          </a:xfrm>
        </p:grpSpPr>
        <p:sp>
          <p:nvSpPr>
            <p:cNvPr id="9" name="Cube 8"/>
            <p:cNvSpPr/>
            <p:nvPr/>
          </p:nvSpPr>
          <p:spPr>
            <a:xfrm>
              <a:off x="4297997" y="3354581"/>
              <a:ext cx="332105" cy="31559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1" name="Cube 10"/>
            <p:cNvSpPr/>
            <p:nvPr/>
          </p:nvSpPr>
          <p:spPr>
            <a:xfrm>
              <a:off x="4513897" y="3354582"/>
              <a:ext cx="332105" cy="315595"/>
            </a:xfrm>
            <a:prstGeom prst="cub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4297997" y="3128153"/>
              <a:ext cx="548005" cy="315595"/>
              <a:chOff x="4297997" y="3128153"/>
              <a:chExt cx="548005" cy="315595"/>
            </a:xfrm>
          </p:grpSpPr>
          <p:sp>
            <p:nvSpPr>
              <p:cNvPr id="10" name="Cube 9"/>
              <p:cNvSpPr/>
              <p:nvPr/>
            </p:nvSpPr>
            <p:spPr>
              <a:xfrm>
                <a:off x="4297997" y="3128153"/>
                <a:ext cx="452515" cy="315595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  <p:sp>
            <p:nvSpPr>
              <p:cNvPr id="12" name="Cube 11"/>
              <p:cNvSpPr/>
              <p:nvPr/>
            </p:nvSpPr>
            <p:spPr>
              <a:xfrm>
                <a:off x="4513897" y="3128153"/>
                <a:ext cx="332105" cy="315595"/>
              </a:xfrm>
              <a:prstGeom prst="cub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/>
              </a:p>
            </p:txBody>
          </p:sp>
        </p:grpSp>
      </p:grpSp>
      <p:sp>
        <p:nvSpPr>
          <p:cNvPr id="14" name="TextBox 13"/>
          <p:cNvSpPr txBox="1"/>
          <p:nvPr/>
        </p:nvSpPr>
        <p:spPr>
          <a:xfrm>
            <a:off x="262550" y="4819461"/>
            <a:ext cx="89538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In your head </a:t>
            </a:r>
            <a:r>
              <a:rPr lang="en-US" sz="2800" b="1" dirty="0" smtClean="0">
                <a:solidFill>
                  <a:srgbClr val="FF0000"/>
                </a:solidFill>
              </a:rPr>
              <a:t>think</a:t>
            </a:r>
            <a:r>
              <a:rPr lang="en-US" sz="2800" b="1" dirty="0" smtClean="0"/>
              <a:t>: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What are some strategies you might try?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What do the numbers 4 and 16 represent?</a:t>
            </a:r>
          </a:p>
          <a:p>
            <a:pPr>
              <a:buFont typeface="Arial"/>
              <a:buChar char="•"/>
            </a:pPr>
            <a:r>
              <a:rPr lang="en-US" sz="2800" dirty="0" smtClean="0"/>
              <a:t>How do the numbers 4 and 16 differ?</a:t>
            </a:r>
          </a:p>
        </p:txBody>
      </p:sp>
    </p:spTree>
    <p:extLst>
      <p:ext uri="{BB962C8B-B14F-4D97-AF65-F5344CB8AC3E}">
        <p14:creationId xmlns:p14="http://schemas.microsoft.com/office/powerpoint/2010/main" val="3326430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1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176</Words>
  <Application>Microsoft Macintosh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 Math Talk </vt:lpstr>
      <vt:lpstr> Math Talk </vt:lpstr>
      <vt:lpstr> Math Talk </vt:lpstr>
    </vt:vector>
  </TitlesOfParts>
  <Company>Santa Ana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Talk</dc:title>
  <dc:creator>Silvia Ruiz</dc:creator>
  <cp:lastModifiedBy>Nita Walker</cp:lastModifiedBy>
  <cp:revision>35</cp:revision>
  <dcterms:created xsi:type="dcterms:W3CDTF">2013-04-01T02:02:33Z</dcterms:created>
  <dcterms:modified xsi:type="dcterms:W3CDTF">2013-05-29T17:43:53Z</dcterms:modified>
</cp:coreProperties>
</file>